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58" r:id="rId3"/>
    <p:sldId id="271" r:id="rId4"/>
    <p:sldId id="259" r:id="rId5"/>
    <p:sldId id="260" r:id="rId6"/>
    <p:sldId id="273" r:id="rId7"/>
    <p:sldId id="274" r:id="rId8"/>
    <p:sldId id="275" r:id="rId9"/>
    <p:sldId id="305" r:id="rId10"/>
    <p:sldId id="304" r:id="rId11"/>
    <p:sldId id="262" r:id="rId12"/>
    <p:sldId id="279" r:id="rId13"/>
    <p:sldId id="280" r:id="rId14"/>
    <p:sldId id="281" r:id="rId15"/>
    <p:sldId id="283" r:id="rId16"/>
    <p:sldId id="284" r:id="rId17"/>
    <p:sldId id="290" r:id="rId18"/>
    <p:sldId id="291" r:id="rId19"/>
    <p:sldId id="292" r:id="rId20"/>
    <p:sldId id="294" r:id="rId21"/>
    <p:sldId id="295" r:id="rId22"/>
    <p:sldId id="296" r:id="rId23"/>
    <p:sldId id="299" r:id="rId24"/>
    <p:sldId id="301" r:id="rId25"/>
    <p:sldId id="30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96CD8-9412-430B-BEC4-F862F3E71B6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7E0AD-26F9-4139-8EED-B7235D583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64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sommes le fournisseur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99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/ json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5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 </a:t>
            </a:r>
            <a:r>
              <a:rPr lang="fr-FR" dirty="0" err="1"/>
              <a:t>mecanisme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4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Problématique performance  - Séquentielle – parallèle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53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31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fonctions centrales 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entités métiers 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fonctions transverses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25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fourni tout ce qui est solution open et pas </a:t>
            </a:r>
            <a:r>
              <a:rPr lang="fr-FR" dirty="0" err="1"/>
              <a:t>mainfraime</a:t>
            </a:r>
            <a:endParaRPr lang="fr-FR" dirty="0"/>
          </a:p>
          <a:p>
            <a:r>
              <a:rPr lang="fr-FR" dirty="0"/>
              <a:t>80 % des solutions informatiques</a:t>
            </a:r>
          </a:p>
          <a:p>
            <a:r>
              <a:rPr lang="fr-FR" dirty="0"/>
              <a:t>1 milliard de budget </a:t>
            </a:r>
          </a:p>
          <a:p>
            <a:r>
              <a:rPr lang="fr-FR" dirty="0"/>
              <a:t>Socle = Build et run de bout en bout </a:t>
            </a:r>
          </a:p>
          <a:p>
            <a:r>
              <a:rPr lang="fr-FR" dirty="0"/>
              <a:t>Cluster intermédiaire avec les lignes métiers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62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estime le perim à 45.000 machines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RUN &amp; Build / admin puis sujet build métro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8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Supervision système (boite par boite OS) – réseaux (basé </a:t>
            </a:r>
            <a:r>
              <a:rPr lang="fr-FR" dirty="0" err="1"/>
              <a:t>smnp</a:t>
            </a:r>
            <a:r>
              <a:rPr lang="fr-FR" dirty="0"/>
              <a:t> – </a:t>
            </a:r>
            <a:r>
              <a:rPr lang="fr-FR" dirty="0" err="1"/>
              <a:t>carthographie</a:t>
            </a:r>
            <a:r>
              <a:rPr lang="fr-FR" dirty="0"/>
              <a:t> – topologie – branche – découverte )</a:t>
            </a:r>
          </a:p>
          <a:p>
            <a:r>
              <a:rPr lang="fr-FR" dirty="0"/>
              <a:t>SNMP 160 – 161 </a:t>
            </a:r>
            <a:r>
              <a:rPr lang="fr-FR" dirty="0" err="1"/>
              <a:t>udp</a:t>
            </a:r>
            <a:r>
              <a:rPr lang="fr-FR" dirty="0"/>
              <a:t> </a:t>
            </a:r>
          </a:p>
          <a:p>
            <a:r>
              <a:rPr lang="fr-FR" dirty="0"/>
              <a:t>Hypervision / intelligence  </a:t>
            </a:r>
            <a:r>
              <a:rPr lang="fr-FR" dirty="0" err="1"/>
              <a:t>Cohrélation</a:t>
            </a:r>
            <a:r>
              <a:rPr lang="fr-FR" dirty="0"/>
              <a:t> – enrichissement – </a:t>
            </a:r>
            <a:r>
              <a:rPr lang="fr-FR" dirty="0" err="1"/>
              <a:t>event</a:t>
            </a:r>
            <a:r>
              <a:rPr lang="fr-FR" dirty="0"/>
              <a:t>  </a:t>
            </a:r>
          </a:p>
          <a:p>
            <a:r>
              <a:rPr lang="fr-FR" dirty="0"/>
              <a:t>Projection baisse hausse – post mortem </a:t>
            </a:r>
          </a:p>
          <a:p>
            <a:r>
              <a:rPr lang="fr-FR" dirty="0"/>
              <a:t>Analyse de log – </a:t>
            </a:r>
            <a:r>
              <a:rPr lang="fr-FR" dirty="0" err="1"/>
              <a:t>equipe</a:t>
            </a:r>
            <a:r>
              <a:rPr lang="fr-FR" dirty="0"/>
              <a:t> natif – pile </a:t>
            </a:r>
            <a:r>
              <a:rPr lang="fr-FR" dirty="0" err="1"/>
              <a:t>elk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5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Tag </a:t>
            </a:r>
            <a:r>
              <a:rPr lang="fr-FR" dirty="0" err="1"/>
              <a:t>metadonnées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04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Gitlab </a:t>
            </a:r>
            <a:r>
              <a:rPr lang="fr-FR" dirty="0" err="1"/>
              <a:t>runner</a:t>
            </a:r>
            <a:endParaRPr lang="fr-FR" dirty="0"/>
          </a:p>
          <a:p>
            <a:r>
              <a:rPr lang="fr-FR" dirty="0"/>
              <a:t>Environnement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99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Inventaire propriétaire – techno – métrique </a:t>
            </a:r>
          </a:p>
          <a:p>
            <a:r>
              <a:rPr lang="fr-FR" dirty="0"/>
              <a:t>Adapter a mes besoins et étendre ses fonctionnalités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E0AD-26F9-4139-8EED-B7235D583F6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5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68433-711F-4718-85A1-9A35252F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F803BF0-92D7-4E09-88CA-BBF0849A3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213123-42B8-4A68-9F66-8AE8D213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6CC44-9960-43E7-9576-4D3873F1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606D6-9040-4BEA-99E7-6250669A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3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A33EF-CD21-4978-B553-E8C1EAB2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13709D-9966-4AD9-86FF-1066EA700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E8C927-E3EA-4DAB-BAAB-B7168F74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64021-7243-4B41-B40E-33096F77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5254C-BB26-49AC-AC56-1391BA65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1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2BB6CD-3105-4142-9265-A5955A390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93BD16-FEDD-4CED-A9B9-396B6CA43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7D0083-3D5B-4E02-8296-55EAC934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E243D3-FB5C-4FFD-83D9-E895AF8B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7B95A-5624-4361-9D27-AAD797C3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33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uvertur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34A377-C4E7-474E-AF9C-C0C1512C4B4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92800" y="6174395"/>
            <a:ext cx="4320000" cy="252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930B45F-AEDD-411B-9BBC-1B13EFED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460800"/>
            <a:ext cx="10980000" cy="252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360000">
              <a:lnSpc>
                <a:spcPct val="85000"/>
              </a:lnSpc>
              <a:tabLst/>
              <a:defRPr sz="5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9B55D30E-725C-43C0-B80E-301FBBB3B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890800"/>
            <a:ext cx="10980000" cy="234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60000">
              <a:lnSpc>
                <a:spcPct val="85000"/>
              </a:lnSpc>
              <a:buNone/>
              <a:tabLst/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5F25D88-16F6-4D3B-8C17-BA11C25DC62C}"/>
              </a:ext>
            </a:extLst>
          </p:cNvPr>
          <p:cNvCxnSpPr/>
          <p:nvPr userDrawn="1"/>
        </p:nvCxnSpPr>
        <p:spPr>
          <a:xfrm>
            <a:off x="804000" y="6120000"/>
            <a:ext cx="105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0F4A207-D769-4581-9483-6D034C089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7047" y="4850022"/>
            <a:ext cx="2393282" cy="1188114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CA7AE945-3042-4BB3-A445-C5D3B345E25E}"/>
              </a:ext>
            </a:extLst>
          </p:cNvPr>
          <p:cNvSpPr txBox="1">
            <a:spLocks/>
          </p:cNvSpPr>
          <p:nvPr userDrawn="1"/>
        </p:nvSpPr>
        <p:spPr>
          <a:xfrm>
            <a:off x="707611" y="6174395"/>
            <a:ext cx="4320000" cy="252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3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48900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CA-GIP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A9E3B85B-FAA6-4EBD-931B-105632318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174395"/>
            <a:ext cx="828017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888F873-F6E1-4DE4-865A-A557E509B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996" y="6174395"/>
            <a:ext cx="540000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bg2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454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CA-GIP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A9E3B85B-FAA6-4EBD-931B-105632318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174395"/>
            <a:ext cx="828017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888F873-F6E1-4DE4-865A-A557E509B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996" y="6174395"/>
            <a:ext cx="540000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bg2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7F0AB0A-C9FA-45B0-86A1-5CDFA0830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827" y="609599"/>
            <a:ext cx="10632346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9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CA-GIP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A9E3B85B-FAA6-4EBD-931B-105632318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174395"/>
            <a:ext cx="828017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888F873-F6E1-4DE4-865A-A557E509B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996" y="6174395"/>
            <a:ext cx="540000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bg2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7EE8522-75A5-4CD5-9564-BFAD684CB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827" y="609599"/>
            <a:ext cx="10632346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1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uvertur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34A377-C4E7-474E-AF9C-C0C1512C4B4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92800" y="6174395"/>
            <a:ext cx="4320000" cy="252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930B45F-AEDD-411B-9BBC-1B13EFED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460800"/>
            <a:ext cx="10980000" cy="252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360000">
              <a:lnSpc>
                <a:spcPct val="85000"/>
              </a:lnSpc>
              <a:tabLst/>
              <a:defRPr sz="54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9B55D30E-725C-43C0-B80E-301FBBB3B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890800"/>
            <a:ext cx="10980000" cy="234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60000">
              <a:lnSpc>
                <a:spcPct val="85000"/>
              </a:lnSpc>
              <a:buNone/>
              <a:tabLst/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5F25D88-16F6-4D3B-8C17-BA11C25DC62C}"/>
              </a:ext>
            </a:extLst>
          </p:cNvPr>
          <p:cNvCxnSpPr/>
          <p:nvPr userDrawn="1"/>
        </p:nvCxnSpPr>
        <p:spPr>
          <a:xfrm>
            <a:off x="804000" y="6120000"/>
            <a:ext cx="105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0F4A207-D769-4581-9483-6D034C089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7047" y="4850022"/>
            <a:ext cx="2393282" cy="1188114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CA7AE945-3042-4BB3-A445-C5D3B345E25E}"/>
              </a:ext>
            </a:extLst>
          </p:cNvPr>
          <p:cNvSpPr txBox="1">
            <a:spLocks/>
          </p:cNvSpPr>
          <p:nvPr userDrawn="1"/>
        </p:nvSpPr>
        <p:spPr>
          <a:xfrm>
            <a:off x="707611" y="6174395"/>
            <a:ext cx="4320000" cy="252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3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933655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uvertu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063E0E-3C96-49B9-97F2-3AF497913EB4}"/>
              </a:ext>
            </a:extLst>
          </p:cNvPr>
          <p:cNvSpPr/>
          <p:nvPr userDrawn="1"/>
        </p:nvSpPr>
        <p:spPr>
          <a:xfrm>
            <a:off x="782753" y="609600"/>
            <a:ext cx="10626494" cy="5303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8238" y="6174395"/>
            <a:ext cx="828017" cy="252000"/>
          </a:xfrm>
          <a:prstGeom prst="rect">
            <a:avLst/>
          </a:prstGeom>
        </p:spPr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B846008-EFE2-47B0-B7F8-92425D08C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679" y="462061"/>
            <a:ext cx="10274383" cy="252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360000">
              <a:lnSpc>
                <a:spcPct val="85000"/>
              </a:lnSpc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1BC1F89-C2D8-4D79-A074-D1E960765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79" y="2891731"/>
            <a:ext cx="10274383" cy="23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360000">
              <a:lnSpc>
                <a:spcPct val="85000"/>
              </a:lnSpc>
              <a:buNone/>
              <a:tabLst/>
              <a:defRPr sz="54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0600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A6C13-E52B-43F7-A41D-A3BB2D0F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58180-964E-4819-A580-1128FF82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7B92B6-2A56-4474-B2C3-C560B97B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56CD7-022D-4F74-BC23-46DC3F48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A7655-977F-4AAF-95E8-0BECFADD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35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1DC7C-76FE-46DD-B8FA-47838F7D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E9CD39-A7DF-4D26-AD72-BC32D8412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D33E77-DEFA-4876-A4E0-5D2CD142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C28BB0-DF6F-4DBE-A55F-5553F316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8E78F8-CE33-4DA6-BC44-1C80AF6E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91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2E15E-5EB7-4DA2-948C-7732E3DD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A40CE-4504-4478-B509-CFAAEF112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3539DC-602E-4C57-A998-7074AC13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E9CA68-8EFE-40DB-BC75-6C2888AC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90EC52-E326-4773-BC79-6BE35668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29DF45-C4EA-46FD-B68D-0E51BAEE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70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D445B-2FF0-4D27-95C6-BDB232AE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54584A-A1DA-4CEA-9783-E6827673B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5AE6E4-C7F0-4E07-96C4-C2DB1B3AE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76E6C-EF98-4124-89B4-60DD3CADB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64B0E8-29FB-49D4-AA8C-D14C07149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584E1DD-8F9B-4A56-91A5-ABC8416F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42E0A7-D94A-4372-A674-EBE4F5EC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E43D31-0120-48FB-A5BF-21010EE9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72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CFEBCB-8BDF-4B20-9A9A-972D3124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49DFFF-D88C-482B-9DD3-D597FE2F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16DCDE-3767-4EC8-98D0-468AE9B0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9A7B-2F30-42AB-92FD-B422E2A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9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38DDD5-1F93-4BC9-BA67-F6C5BA65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4E15D-1F6F-467F-8E49-F339D91C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7492E6-A139-47E8-9B62-D638F521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94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6BE03-FC51-4535-90BC-070E4275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53C85-B8CA-4014-9418-2A810910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971706-4C60-4A6E-ACBD-E1711D9A7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3EBBF9-1364-4DCD-B136-46712D1B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50125E-1C5D-4E0E-BAEA-E6669909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A6942-C843-4DE6-AB9A-D3D1D452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98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DEC96-4445-4A6C-94F0-30EE865F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E3E780-A41F-4506-9919-1863ED5C8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0F9178-DBFC-454D-A258-0E3F61262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C8A52D-89BB-44E5-B782-99D7AB0E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CD5CA8-63CC-426B-BE8C-D8C77E18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F56D69-EF6F-40A6-8C52-466D8F01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94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8A2D6C7-4312-465F-B994-3A4F36A7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D4DD61-CF7F-4C3E-AEA1-1574A5A8B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84ACE0-C593-473C-A43C-D8922D728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07087-DB5A-435B-B06F-D12EAC491A15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B43EAC-4892-43E2-B3DF-5945450F0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7C4C48-DF29-4986-B4DC-51974949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BB980-4CDA-4471-BE0C-5FCABC9E7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76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4EA89F-29ED-4EEB-8879-CEE8214503FB}"/>
              </a:ext>
            </a:extLst>
          </p:cNvPr>
          <p:cNvSpPr/>
          <p:nvPr userDrawn="1"/>
        </p:nvSpPr>
        <p:spPr>
          <a:xfrm>
            <a:off x="782753" y="609600"/>
            <a:ext cx="10626494" cy="5303544"/>
          </a:xfrm>
          <a:prstGeom prst="rect">
            <a:avLst/>
          </a:prstGeom>
          <a:solidFill>
            <a:srgbClr val="0E18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4FAAE389-5621-4F80-82D4-15A20279D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174395"/>
            <a:ext cx="828017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5EAE28A2-1AC7-4074-A01D-7DC896E0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5996" y="6174395"/>
            <a:ext cx="540000" cy="2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bg2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C2B831D-7D91-4979-A7E7-3460DCCA1D8B}"/>
              </a:ext>
            </a:extLst>
          </p:cNvPr>
          <p:cNvCxnSpPr/>
          <p:nvPr userDrawn="1"/>
        </p:nvCxnSpPr>
        <p:spPr>
          <a:xfrm>
            <a:off x="804000" y="6120000"/>
            <a:ext cx="105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34ACC9A8-F12B-4B88-B12F-C42B0E0BCFF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2336" y="6084192"/>
            <a:ext cx="2494103" cy="503560"/>
          </a:xfrm>
          <a:prstGeom prst="rect">
            <a:avLst/>
          </a:prstGeom>
        </p:spPr>
      </p:pic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A2B9CEDB-59A5-48F9-86D5-70390F81D6F0}"/>
              </a:ext>
            </a:extLst>
          </p:cNvPr>
          <p:cNvSpPr txBox="1">
            <a:spLocks/>
          </p:cNvSpPr>
          <p:nvPr userDrawn="1"/>
        </p:nvSpPr>
        <p:spPr>
          <a:xfrm>
            <a:off x="2066026" y="6174395"/>
            <a:ext cx="4320000" cy="252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3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public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C4912D25-7955-4E73-A3E6-6DF9C52450B2}"/>
              </a:ext>
            </a:extLst>
          </p:cNvPr>
          <p:cNvSpPr txBox="1">
            <a:spLocks/>
          </p:cNvSpPr>
          <p:nvPr userDrawn="1"/>
        </p:nvSpPr>
        <p:spPr>
          <a:xfrm>
            <a:off x="6631748" y="3237580"/>
            <a:ext cx="2860522" cy="9787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3600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</a:rPr>
              <a:t>Ca-gip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34598A45-B7DE-4EC3-BD2E-38D51829BA56}"/>
              </a:ext>
            </a:extLst>
          </p:cNvPr>
          <p:cNvSpPr txBox="1">
            <a:spLocks/>
          </p:cNvSpPr>
          <p:nvPr userDrawn="1"/>
        </p:nvSpPr>
        <p:spPr>
          <a:xfrm>
            <a:off x="2453600" y="2554245"/>
            <a:ext cx="6253078" cy="9787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3600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3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144000" algn="l" defTabSz="914400" rtl="0" eaLnBrk="1" latinLnBrk="0" hangingPunct="1">
        <a:lnSpc>
          <a:spcPct val="100000"/>
        </a:lnSpc>
        <a:spcBef>
          <a:spcPts val="2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108000" algn="l" defTabSz="914400" rtl="0" eaLnBrk="1" latinLnBrk="0" hangingPunct="1">
        <a:lnSpc>
          <a:spcPct val="100000"/>
        </a:lnSpc>
        <a:spcBef>
          <a:spcPts val="2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96000" indent="-14400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8958BB3-F07E-49B0-8934-091B87773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850F55E-BCB6-4870-B1E3-BF2B9F48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3183" y="2322403"/>
            <a:ext cx="6680960" cy="1611617"/>
          </a:xfrm>
        </p:spPr>
        <p:txBody>
          <a:bodyPr>
            <a:noAutofit/>
          </a:bodyPr>
          <a:lstStyle/>
          <a:p>
            <a:pPr algn="ctr"/>
            <a:r>
              <a:rPr lang="fr-FR" sz="3200" b="1" cap="all" dirty="0">
                <a:solidFill>
                  <a:srgbClr val="009597"/>
                </a:solidFill>
                <a:latin typeface="Arial Black"/>
              </a:rPr>
              <a:t>Comment améliorer le parcours utilisateur pour l’offre métrologie</a:t>
            </a:r>
            <a:endParaRPr lang="fr-FR" sz="28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2E8B9D2-392A-4F92-8D0A-9995B1E6F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040" y="3729788"/>
            <a:ext cx="6680960" cy="757991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fr-FR" sz="5000" dirty="0">
                <a:solidFill>
                  <a:srgbClr val="006A4E"/>
                </a:solidFill>
                <a:latin typeface="Arial Black"/>
              </a:rPr>
              <a:t>		</a:t>
            </a:r>
            <a:r>
              <a:rPr lang="fr-FR" sz="2800" dirty="0">
                <a:solidFill>
                  <a:srgbClr val="006A4E"/>
                </a:solidFill>
                <a:latin typeface="Arial Black"/>
              </a:rPr>
              <a:t>Soutenance 2022 – ENI </a:t>
            </a:r>
          </a:p>
          <a:p>
            <a:endParaRPr lang="fr-FR" dirty="0"/>
          </a:p>
        </p:txBody>
      </p:sp>
      <p:pic>
        <p:nvPicPr>
          <p:cNvPr id="2050" name="Picture 2" descr="https://ca-gip.ca-mocca.com/SITE/CA-GIP/SITECOLLECTIONIMAGES/ACTUALITES/VIGNETTES-ACTU/01-CA-GIP/TRANSFORMATION/CA-GIP-2025/VIGNETTE_POST%2011052022.JPG">
            <a:extLst>
              <a:ext uri="{FF2B5EF4-FFF2-40B4-BE49-F238E27FC236}">
                <a16:creationId xmlns:a16="http://schemas.microsoft.com/office/drawing/2014/main" id="{8B2573B5-ACA9-4007-A1F7-D28CE95B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0" y="1227221"/>
            <a:ext cx="4594821" cy="39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67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1C6FF0-ED02-4BBC-9B2E-1BE9CA5D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C57614-5BD8-428A-98AC-575F1135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8D74AF6-677E-4F0E-959D-FD5AB9474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479" y="1838966"/>
            <a:ext cx="6817720" cy="2630765"/>
          </a:xfrm>
        </p:spPr>
        <p:txBody>
          <a:bodyPr/>
          <a:lstStyle/>
          <a:p>
            <a:pPr algn="r"/>
            <a:r>
              <a:rPr lang="fr-FR" sz="4800" dirty="0"/>
              <a:t>					  			    		 	Supervision</a:t>
            </a:r>
          </a:p>
          <a:p>
            <a:pPr algn="ctr"/>
            <a:r>
              <a:rPr lang="fr-FR" sz="4800" dirty="0"/>
              <a:t> Hypervision</a:t>
            </a:r>
          </a:p>
          <a:p>
            <a:r>
              <a:rPr lang="fr-FR" sz="4800" dirty="0"/>
              <a:t>Métrologie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0D3A48-90F7-4B83-B18D-78F948BD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4" y="588143"/>
            <a:ext cx="3287429" cy="53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F00BF9-6740-4A90-82E9-0CBAA330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637E9D-4DE3-4CEF-8FD8-93B0E68E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40C23B-41D3-47FC-8DB1-6F6D1A5D2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08" y="884320"/>
            <a:ext cx="10274383" cy="762235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Analyse de l’existant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CD5EA3-2F8E-4879-8BBF-C97A8C8F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47" y="2094637"/>
            <a:ext cx="5064105" cy="35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5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F00BF9-6740-4A90-82E9-0CBAA330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637E9D-4DE3-4CEF-8FD8-93B0E68E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40C23B-41D3-47FC-8DB1-6F6D1A5D2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08" y="884320"/>
            <a:ext cx="10274383" cy="76223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2020 et ses problématiques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2FDC1F-022A-42CF-B5C2-8C68334D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43" y="1646555"/>
            <a:ext cx="4148299" cy="4114800"/>
          </a:xfrm>
          <a:prstGeom prst="rect">
            <a:avLst/>
          </a:prstGeom>
        </p:spPr>
      </p:pic>
      <p:pic>
        <p:nvPicPr>
          <p:cNvPr id="6146" name="Picture 2" descr="Zabbix logo">
            <a:extLst>
              <a:ext uri="{FF2B5EF4-FFF2-40B4-BE49-F238E27FC236}">
                <a16:creationId xmlns:a16="http://schemas.microsoft.com/office/drawing/2014/main" id="{1BA4FB1D-95B7-4C4C-9AC4-E5AD9C97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8" y="3009900"/>
            <a:ext cx="17145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chier:Grafana logo.png — Wikipédia">
            <a:extLst>
              <a:ext uri="{FF2B5EF4-FFF2-40B4-BE49-F238E27FC236}">
                <a16:creationId xmlns:a16="http://schemas.microsoft.com/office/drawing/2014/main" id="{832E7C96-AEA8-49C8-A0C3-FCAD7F49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62" y="30099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plein 6">
            <a:extLst>
              <a:ext uri="{FF2B5EF4-FFF2-40B4-BE49-F238E27FC236}">
                <a16:creationId xmlns:a16="http://schemas.microsoft.com/office/drawing/2014/main" id="{8C9F9925-412C-4A3A-B4B0-DF73685060E5}"/>
              </a:ext>
            </a:extLst>
          </p:cNvPr>
          <p:cNvSpPr/>
          <p:nvPr/>
        </p:nvSpPr>
        <p:spPr>
          <a:xfrm>
            <a:off x="1793144" y="2414337"/>
            <a:ext cx="3574514" cy="119112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1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F00BF9-6740-4A90-82E9-0CBAA330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637E9D-4DE3-4CEF-8FD8-93B0E68E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40C23B-41D3-47FC-8DB1-6F6D1A5D2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08" y="884320"/>
            <a:ext cx="10274383" cy="116706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Comment fonctionne grafana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0B957D-14F5-4734-A2D4-FA895CE5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50" y="2351291"/>
            <a:ext cx="5041232" cy="21554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792C9DF-C3BE-4878-AC19-3504BBA6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53" y="3493954"/>
            <a:ext cx="5370297" cy="22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0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2E7DFB-A557-49DA-B386-7A5E6F1A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B7563-DC7F-4BC1-9D39-B033AE75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154A2B-C80C-4430-A435-DAC892FF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75" y="2807927"/>
            <a:ext cx="9213448" cy="2517494"/>
          </a:xfrm>
          <a:prstGeom prst="rect">
            <a:avLst/>
          </a:prstGeom>
        </p:spPr>
      </p:pic>
      <p:sp>
        <p:nvSpPr>
          <p:cNvPr id="7" name="Titre 3">
            <a:extLst>
              <a:ext uri="{FF2B5EF4-FFF2-40B4-BE49-F238E27FC236}">
                <a16:creationId xmlns:a16="http://schemas.microsoft.com/office/drawing/2014/main" id="{EC9286E3-9809-4651-848C-0BCDC19DF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08" y="902716"/>
            <a:ext cx="10274383" cy="116706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/>
              <a:t>La gestion des </a:t>
            </a:r>
            <a:r>
              <a:rPr lang="fr-FR" sz="4800" dirty="0" err="1"/>
              <a:t>dashboardS</a:t>
            </a:r>
            <a:r>
              <a:rPr lang="fr-FR" sz="4800" dirty="0"/>
              <a:t> par grafana</a:t>
            </a:r>
          </a:p>
        </p:txBody>
      </p:sp>
    </p:spTree>
    <p:extLst>
      <p:ext uri="{BB962C8B-B14F-4D97-AF65-F5344CB8AC3E}">
        <p14:creationId xmlns:p14="http://schemas.microsoft.com/office/powerpoint/2010/main" val="247660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C435DF-263F-4EB5-B538-3A81CA1A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EBA34D-CC5F-4B8B-B9BA-1AAC7D18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DEA9147-BDD9-4C6A-B910-7BB5FDCF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679" y="462061"/>
            <a:ext cx="10274383" cy="1799876"/>
          </a:xfrm>
        </p:spPr>
        <p:txBody>
          <a:bodyPr/>
          <a:lstStyle/>
          <a:p>
            <a:pPr algn="ctr"/>
            <a:r>
              <a:rPr lang="fr-FR" dirty="0"/>
              <a:t>Intégrer la future solution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CDDF5A-36B2-4539-862F-72CDF5C7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14" y="2474089"/>
            <a:ext cx="8472668" cy="9549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B3DCE7-B4B2-40F6-A52F-0F3E6B3A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08" y="3749436"/>
            <a:ext cx="6242384" cy="15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16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Gitlab -&gt; artifactory -&gt; kubernetes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BC186-FF69-42CE-88D7-80306BCE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63" y="3340362"/>
            <a:ext cx="4421537" cy="2691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77851EA-8267-4279-9AD8-F758E8BE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71" y="3815089"/>
            <a:ext cx="4745620" cy="19792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AE9263-1A1D-42A4-ADC4-340A6856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668" y="2941720"/>
            <a:ext cx="3500499" cy="25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74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17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API ZABBIX Administration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FAA6C6-1EEC-403F-995F-D4F4EC5D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26" y="2701184"/>
            <a:ext cx="2817547" cy="30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1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18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Début du développement de la solution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3F82B0-A9BF-427B-B14F-6127010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61" y="2772821"/>
            <a:ext cx="2986268" cy="27200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A6BBE8-024C-4FB4-8BFE-A3CF47AB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399" y="2892439"/>
            <a:ext cx="5602147" cy="22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19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Autofit/>
          </a:bodyPr>
          <a:lstStyle/>
          <a:p>
            <a:pPr algn="ctr"/>
            <a:r>
              <a:rPr lang="fr-FR" sz="4400" dirty="0"/>
              <a:t>Gestion des technologies et métrique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AAB7B1-397C-434C-BF24-41A2E7D0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97" y="2479343"/>
            <a:ext cx="2129742" cy="15452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41A6C8-5689-4BBC-B86E-3F74B85D9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12" y="3251953"/>
            <a:ext cx="5483141" cy="4774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AA3566-E160-4F39-BA95-BCE39F5B7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112" y="4650516"/>
            <a:ext cx="6783805" cy="8175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6E6D43-BD81-45B2-BF00-4E73173EE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067" y="4151501"/>
            <a:ext cx="1829472" cy="17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1EB48E-BE84-4539-BA54-2635411336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0C446-2BD5-4E33-87A6-359237703AFB}" type="datetime1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00959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31/08/2022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00959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BABF89-8BED-4E04-B32F-C2F5F4202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5A587B-5814-4D9B-9598-FE9CB954CB01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00959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00959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20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Autofit/>
          </a:bodyPr>
          <a:lstStyle/>
          <a:p>
            <a:pPr algn="ctr"/>
            <a:r>
              <a:rPr lang="fr-FR" sz="4400" dirty="0"/>
              <a:t>Métrique et expression régulière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EF6B6F-666C-41A8-BE7C-EC23D1CD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96" y="3001878"/>
            <a:ext cx="4972941" cy="3777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DAC4B6-D275-4B0C-8F6A-2B5820A2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96" y="369419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1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21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Autofit/>
          </a:bodyPr>
          <a:lstStyle/>
          <a:p>
            <a:pPr algn="ctr"/>
            <a:r>
              <a:rPr lang="fr-FR" sz="4400" dirty="0"/>
              <a:t>Création d’une structure type grafana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774E259-B22D-4106-8E29-7C09113E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3156995"/>
            <a:ext cx="3193743" cy="23810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02B4895-3947-4D6C-B00B-10685988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3" y="4973042"/>
            <a:ext cx="3584408" cy="6406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38C50F2-A60D-4982-B7DE-9A93DE4A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83" y="3019926"/>
            <a:ext cx="4650766" cy="17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22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791" y="718624"/>
            <a:ext cx="10274383" cy="1456976"/>
          </a:xfrm>
        </p:spPr>
        <p:txBody>
          <a:bodyPr>
            <a:noAutofit/>
          </a:bodyPr>
          <a:lstStyle/>
          <a:p>
            <a:pPr algn="ctr"/>
            <a:r>
              <a:rPr lang="fr-FR" sz="4400" dirty="0"/>
              <a:t>Utilisation du multithreading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A7B556-1177-40BC-9640-739CCF59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17" y="2447519"/>
            <a:ext cx="4213185" cy="31830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623CE1-15E4-4E65-89F4-290E300E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6" y="2528542"/>
            <a:ext cx="4074289" cy="31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0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A95B78-1352-451D-91C8-C9BDA942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240F4C-AD5B-4076-ADAD-1CA90FE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23</a:t>
            </a:fld>
            <a:endParaRPr lang="fr-FR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929B78FB-3E33-4FFE-841F-54D78E9B8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16" y="1063640"/>
            <a:ext cx="10274383" cy="1456976"/>
          </a:xfrm>
        </p:spPr>
        <p:txBody>
          <a:bodyPr>
            <a:noAutofit/>
          </a:bodyPr>
          <a:lstStyle/>
          <a:p>
            <a:pPr algn="ctr"/>
            <a:r>
              <a:rPr lang="fr-FR" sz="4400" dirty="0"/>
              <a:t>log d’erreurs et Statistiques d’utilisation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4D2C78-C475-4FFB-AA95-0BB128CF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72" y="2998223"/>
            <a:ext cx="2708476" cy="11864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9A4CF4-B3C1-40F6-B716-662AFAE5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2" y="4435769"/>
            <a:ext cx="2615878" cy="11748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5BC200A-BFA7-45D5-82E6-11B4A917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466" y="4435770"/>
            <a:ext cx="2615878" cy="11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0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D490C0-CBF5-4F28-A68A-41D725EE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373-ED48-49D9-A3E7-74C5F8A1C44A}" type="datetime1">
              <a:rPr lang="fr-FR" smtClean="0"/>
              <a:t>31/08/2022</a:t>
            </a:fld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54423F-44B1-43D4-801A-7AA99ABD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389FC1E-B6F2-42DA-90C3-E09BB40A5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537" y="956596"/>
            <a:ext cx="10274383" cy="650860"/>
          </a:xfrm>
        </p:spPr>
        <p:txBody>
          <a:bodyPr>
            <a:normAutofit/>
          </a:bodyPr>
          <a:lstStyle/>
          <a:p>
            <a:r>
              <a:rPr lang="fr-FR" sz="3200" dirty="0"/>
              <a:t>Retour d’expérience et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546526-491C-4FC7-AB9C-C955C90D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806" y="1607456"/>
            <a:ext cx="4676068" cy="41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2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5AC29EA-C517-406A-8616-1BE30A931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5A693A-CB4A-4818-84E6-9616ACC8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027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ACB91E-C138-4095-AC10-DBC1EFAE33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00C446-2BD5-4E33-87A6-359237703AFB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5FF6CC-6CB6-4047-843E-269DF45D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60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8958BB3-F07E-49B0-8934-091B87773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77E2FFC-5DFB-4B38-8E64-C3134B81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353399"/>
            <a:ext cx="10690057" cy="55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8958BB3-F07E-49B0-8934-091B87773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176BBF-4BE0-441D-8B38-903BD2C52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490538"/>
            <a:ext cx="9819022" cy="49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8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8958BB3-F07E-49B0-8934-091B87773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79073A-52EF-4BF1-B0D3-1BD70BEF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" y="807620"/>
            <a:ext cx="9773653" cy="45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1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42B7DCD-3E56-4CA9-8238-CC3A45FF4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FAFCDD-7A04-4D62-AD77-A75005C0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3" y="587147"/>
            <a:ext cx="113347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410B11-0B2A-4249-8A06-E85C4AFB1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3BA2957-3EB8-4A03-B933-066670ADA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Mon rôle dans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25624963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resentation CA-GIP FR">
  <a:themeElements>
    <a:clrScheme name="CA-GIP">
      <a:dk1>
        <a:srgbClr val="707173"/>
      </a:dk1>
      <a:lt1>
        <a:srgbClr val="FFFFFF"/>
      </a:lt1>
      <a:dk2>
        <a:srgbClr val="ED1B2F"/>
      </a:dk2>
      <a:lt2>
        <a:srgbClr val="009597"/>
      </a:lt2>
      <a:accent1>
        <a:srgbClr val="006A4E"/>
      </a:accent1>
      <a:accent2>
        <a:srgbClr val="FBBA00"/>
      </a:accent2>
      <a:accent3>
        <a:srgbClr val="D70365"/>
      </a:accent3>
      <a:accent4>
        <a:srgbClr val="66257F"/>
      </a:accent4>
      <a:accent5>
        <a:srgbClr val="009597"/>
      </a:accent5>
      <a:accent6>
        <a:srgbClr val="86BC25"/>
      </a:accent6>
      <a:hlink>
        <a:srgbClr val="006A4E"/>
      </a:hlink>
      <a:folHlink>
        <a:srgbClr val="929395"/>
      </a:folHlink>
    </a:clrScheme>
    <a:fontScheme name="Crédit Agricole - Nouveau Territoir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7" id="{1B0B5CE7-B733-46E4-84AD-1E292292946C}" vid="{B1B730D7-4030-4AA0-985C-CFB91E0A10B7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291</Words>
  <Application>Microsoft Office PowerPoint</Application>
  <PresentationFormat>Grand écran</PresentationFormat>
  <Paragraphs>93</Paragraphs>
  <Slides>24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Thème Office</vt:lpstr>
      <vt:lpstr>2_Presentation CA-GIP FR</vt:lpstr>
      <vt:lpstr>Comment améliorer le parcours utilisateur pour l’offre métrologie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Mon rôle dans l’entreprise</vt:lpstr>
      <vt:lpstr>Présentation PowerPoint</vt:lpstr>
      <vt:lpstr>Analyse de l’existant</vt:lpstr>
      <vt:lpstr>2020 et ses problématiques</vt:lpstr>
      <vt:lpstr>Comment fonctionne grafana</vt:lpstr>
      <vt:lpstr>La gestion des dashboardS par grafana</vt:lpstr>
      <vt:lpstr>Intégrer la future solution</vt:lpstr>
      <vt:lpstr>Gitlab -&gt; artifactory -&gt; kubernetes</vt:lpstr>
      <vt:lpstr>API ZABBIX Administration</vt:lpstr>
      <vt:lpstr>Début du développement de la solution</vt:lpstr>
      <vt:lpstr>Gestion des technologies et métrique</vt:lpstr>
      <vt:lpstr>Métrique et expression régulière </vt:lpstr>
      <vt:lpstr>Création d’une structure type grafana</vt:lpstr>
      <vt:lpstr>Utilisation du multithreading</vt:lpstr>
      <vt:lpstr>log d’erreurs et Statistiques d’utilisation</vt:lpstr>
      <vt:lpstr>Retour d’expérience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 présentation</dc:title>
  <dc:creator>FARGEON Celestin (CA-GIP)</dc:creator>
  <cp:lastModifiedBy>FARGEON Celestin (CA-GIP)</cp:lastModifiedBy>
  <cp:revision>47</cp:revision>
  <dcterms:created xsi:type="dcterms:W3CDTF">2022-08-23T09:14:14Z</dcterms:created>
  <dcterms:modified xsi:type="dcterms:W3CDTF">2022-08-31T14:04:11Z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cad6431-53ea-4466-8111-3fefa470bcb9_Enabled">
    <vt:lpwstr>true</vt:lpwstr>
  </property>
  <property fmtid="{D5CDD505-2E9C-101B-9397-08002B2CF9AE}" pid="3" name="MSIP_Label_4cad6431-53ea-4466-8111-3fefa470bcb9_SetDate">
    <vt:lpwstr>2022-08-23T09:14:14Z</vt:lpwstr>
  </property>
  <property fmtid="{D5CDD505-2E9C-101B-9397-08002B2CF9AE}" pid="4" name="MSIP_Label_4cad6431-53ea-4466-8111-3fefa470bcb9_Method">
    <vt:lpwstr>Standard</vt:lpwstr>
  </property>
  <property fmtid="{D5CDD505-2E9C-101B-9397-08002B2CF9AE}" pid="5" name="MSIP_Label_4cad6431-53ea-4466-8111-3fefa470bcb9_Name">
    <vt:lpwstr>Usage Interne</vt:lpwstr>
  </property>
  <property fmtid="{D5CDD505-2E9C-101B-9397-08002B2CF9AE}" pid="6" name="MSIP_Label_4cad6431-53ea-4466-8111-3fefa470bcb9_SiteId">
    <vt:lpwstr>fb3baf17-c313-474c-8d5d-577a3ec97a32</vt:lpwstr>
  </property>
  <property fmtid="{D5CDD505-2E9C-101B-9397-08002B2CF9AE}" pid="7" name="MSIP_Label_4cad6431-53ea-4466-8111-3fefa470bcb9_ActionId">
    <vt:lpwstr>6df98632-1864-47b0-8c09-757ca24e767e</vt:lpwstr>
  </property>
  <property fmtid="{D5CDD505-2E9C-101B-9397-08002B2CF9AE}" pid="8" name="MSIP_Label_4cad6431-53ea-4466-8111-3fefa470bcb9_ContentBits">
    <vt:lpwstr>0</vt:lpwstr>
  </property>
</Properties>
</file>